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sldIdLst>
    <p:sldId id="256" r:id="rId2"/>
    <p:sldId id="257" r:id="rId3"/>
    <p:sldId id="267" r:id="rId4"/>
    <p:sldId id="264" r:id="rId5"/>
    <p:sldId id="265" r:id="rId6"/>
    <p:sldId id="266" r:id="rId7"/>
    <p:sldId id="259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>
      <p:cViewPr varScale="1">
        <p:scale>
          <a:sx n="85" d="100"/>
          <a:sy n="85" d="100"/>
        </p:scale>
        <p:origin x="-137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80;&#1085;&#1090;&#1072;&#1094;&#1080;&#1080;%202017%20&#1075;&#1086;&#1076;&#1072;\9%20&#1084;&#1077;&#1089;&#1103;&#1094;&#1077;&#1074;\&#1064;&#1072;&#1073;&#1083;&#1086;&#1085;&#1099;%20&#1087;&#1088;&#1077;&#1079;&#1077;&#1085;&#1090;&#1072;&#1094;&#1080;&#1080;%202017%20&#1080;%20&#1087;&#1083;&#1072;&#1085;&#1086;&#1074;&#1099;&#1081;%20&#1087;&#1077;&#1088;&#1080;&#1086;&#1076;%202018-2019%20&#1075;&#1086;&#1076;&#1072;%20%20-1%20&#1087;&#1086;&#1083;&#1091;&#1075;&#1086;&#1076;&#1080;&#1077;%20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80;&#1085;&#1090;&#1072;&#1094;&#1080;&#1080;%202017%20&#1075;&#1086;&#1076;&#1072;\9%20&#1084;&#1077;&#1089;&#1103;&#1094;&#1077;&#1074;\&#1064;&#1072;&#1073;&#1083;&#1086;&#1085;&#1099;%20&#1087;&#1088;&#1077;&#1079;&#1077;&#1085;&#1090;&#1072;&#1094;&#1080;&#1080;%202017%20&#1080;%20&#1087;&#1083;&#1072;&#1085;&#1086;&#1074;&#1099;&#1081;%20&#1087;&#1077;&#1088;&#1080;&#1086;&#1076;%202018-2019%20&#1075;&#1086;&#1076;&#1072;%20%20-1%20&#1087;&#1086;&#1083;&#1091;&#1075;&#1086;&#1076;&#1080;&#1077;%2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'исполнение дох. 1 квар'!$A$5</c:f>
              <c:strCache>
                <c:ptCount val="1"/>
                <c:pt idx="0">
                  <c:v>Налоговые 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'исполнение дох. 1 квар'!$B$4:$C$4</c:f>
              <c:strCache>
                <c:ptCount val="2"/>
                <c:pt idx="0">
                  <c:v>План 2017 </c:v>
                </c:pt>
                <c:pt idx="1">
                  <c:v>Исполнение за 9 месяцев 2017 года </c:v>
                </c:pt>
              </c:strCache>
            </c:strRef>
          </c:cat>
          <c:val>
            <c:numRef>
              <c:f>'исполнение дох. 1 квар'!$B$5:$C$5</c:f>
              <c:numCache>
                <c:formatCode>General</c:formatCode>
                <c:ptCount val="2"/>
                <c:pt idx="0">
                  <c:v>12838.1</c:v>
                </c:pt>
                <c:pt idx="1">
                  <c:v>10884.2</c:v>
                </c:pt>
              </c:numCache>
            </c:numRef>
          </c:val>
        </c:ser>
        <c:ser>
          <c:idx val="1"/>
          <c:order val="1"/>
          <c:tx>
            <c:strRef>
              <c:f>'исполнение дох. 1 квар'!$A$6</c:f>
              <c:strCache>
                <c:ptCount val="1"/>
                <c:pt idx="0">
                  <c:v>Неналоговые 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'исполнение дох. 1 квар'!$B$4:$C$4</c:f>
              <c:strCache>
                <c:ptCount val="2"/>
                <c:pt idx="0">
                  <c:v>План 2017 </c:v>
                </c:pt>
                <c:pt idx="1">
                  <c:v>Исполнение за 9 месяцев 2017 года </c:v>
                </c:pt>
              </c:strCache>
            </c:strRef>
          </c:cat>
          <c:val>
            <c:numRef>
              <c:f>'исполнение дох. 1 квар'!$B$6:$C$6</c:f>
              <c:numCache>
                <c:formatCode>General</c:formatCode>
                <c:ptCount val="2"/>
                <c:pt idx="0" formatCode="0.0">
                  <c:v>673</c:v>
                </c:pt>
                <c:pt idx="1">
                  <c:v>401.8</c:v>
                </c:pt>
              </c:numCache>
            </c:numRef>
          </c:val>
        </c:ser>
        <c:ser>
          <c:idx val="2"/>
          <c:order val="2"/>
          <c:tx>
            <c:strRef>
              <c:f>'исполнение дох. 1 квар'!$A$7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'исполнение дох. 1 квар'!$B$4:$C$4</c:f>
              <c:strCache>
                <c:ptCount val="2"/>
                <c:pt idx="0">
                  <c:v>План 2017 </c:v>
                </c:pt>
                <c:pt idx="1">
                  <c:v>Исполнение за 9 месяцев 2017 года </c:v>
                </c:pt>
              </c:strCache>
            </c:strRef>
          </c:cat>
          <c:val>
            <c:numRef>
              <c:f>'исполнение дох. 1 квар'!$B$7:$C$7</c:f>
              <c:numCache>
                <c:formatCode>General</c:formatCode>
                <c:ptCount val="2"/>
                <c:pt idx="0" formatCode="0.0">
                  <c:v>10230.799999999997</c:v>
                </c:pt>
                <c:pt idx="1">
                  <c:v>7895</c:v>
                </c:pt>
              </c:numCache>
            </c:numRef>
          </c:val>
        </c:ser>
        <c:shape val="cylinder"/>
        <c:axId val="49988736"/>
        <c:axId val="49990272"/>
        <c:axId val="0"/>
      </c:bar3DChart>
      <c:catAx>
        <c:axId val="49988736"/>
        <c:scaling>
          <c:orientation val="minMax"/>
        </c:scaling>
        <c:axPos val="b"/>
        <c:numFmt formatCode="General" sourceLinked="1"/>
        <c:tickLblPos val="nextTo"/>
        <c:crossAx val="49990272"/>
        <c:crosses val="autoZero"/>
        <c:auto val="1"/>
        <c:lblAlgn val="ctr"/>
        <c:lblOffset val="100"/>
      </c:catAx>
      <c:valAx>
        <c:axId val="49990272"/>
        <c:scaling>
          <c:orientation val="minMax"/>
        </c:scaling>
        <c:axPos val="l"/>
        <c:majorGridlines/>
        <c:numFmt formatCode="General" sourceLinked="1"/>
        <c:tickLblPos val="nextTo"/>
        <c:crossAx val="499887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5220425699826465"/>
          <c:y val="0.1234647824518737"/>
          <c:w val="0.23867319339996709"/>
          <c:h val="0.73857432887974372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'структура расходов '!$B$3</c:f>
              <c:strCache>
                <c:ptCount val="1"/>
                <c:pt idx="0">
                  <c:v>2017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200" b="1">
                    <a:latin typeface="Century Schoolbook (Основной текст)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'структура расходов '!$A$4:$A$15</c:f>
              <c:strCache>
                <c:ptCount val="12"/>
                <c:pt idx="0">
                  <c:v>Обеспечение выполнения полномочий органов местного самоуправления </c:v>
                </c:pt>
                <c:pt idx="1">
                  <c:v>Развития  муниципальной службы </c:v>
                </c:pt>
                <c:pt idx="2">
                  <c:v>Реализация отдельных государственных полномочий </c:v>
                </c:pt>
                <c:pt idx="3">
                  <c:v>Создание резерва материальных ресурсов </c:v>
                </c:pt>
                <c:pt idx="4">
                  <c:v>Мероприятия по обеспечению первичных мер пожарной безопасности </c:v>
                </c:pt>
                <c:pt idx="5">
                  <c:v>Организация благоустройства территории</c:v>
                </c:pt>
                <c:pt idx="6">
                  <c:v>Обеспечение надлежащего уровня эксплуатации муниципального имущества </c:v>
                </c:pt>
                <c:pt idx="7">
                  <c:v>Организация досуга, организаций культуры</c:v>
                </c:pt>
                <c:pt idx="8">
                  <c:v>Развитие физической культуры</c:v>
                </c:pt>
                <c:pt idx="9">
                  <c:v>Социальная политика </c:v>
                </c:pt>
                <c:pt idx="10">
                  <c:v>Резервный фонд</c:v>
                </c:pt>
                <c:pt idx="11">
                  <c:v>Иные межбюджетные трансферты </c:v>
                </c:pt>
              </c:strCache>
            </c:strRef>
          </c:cat>
          <c:val>
            <c:numRef>
              <c:f>'структура расходов '!$B$4:$B$15</c:f>
              <c:numCache>
                <c:formatCode>#,##0.00</c:formatCode>
                <c:ptCount val="12"/>
                <c:pt idx="0">
                  <c:v>8999.9</c:v>
                </c:pt>
                <c:pt idx="1">
                  <c:v>34.800000000000011</c:v>
                </c:pt>
                <c:pt idx="2">
                  <c:v>371.3</c:v>
                </c:pt>
                <c:pt idx="3">
                  <c:v>0</c:v>
                </c:pt>
                <c:pt idx="4">
                  <c:v>20</c:v>
                </c:pt>
                <c:pt idx="5">
                  <c:v>2784.8</c:v>
                </c:pt>
                <c:pt idx="6">
                  <c:v>609</c:v>
                </c:pt>
                <c:pt idx="7">
                  <c:v>3077.4</c:v>
                </c:pt>
                <c:pt idx="8">
                  <c:v>40</c:v>
                </c:pt>
                <c:pt idx="9">
                  <c:v>8.3000000000000007</c:v>
                </c:pt>
                <c:pt idx="10">
                  <c:v>0</c:v>
                </c:pt>
                <c:pt idx="11">
                  <c:v>37.6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28571428571429"/>
          <c:y val="2.9156241256644948E-2"/>
          <c:w val="0.34126984126984161"/>
          <c:h val="0.93821895359526752"/>
        </c:manualLayout>
      </c:layout>
    </c:legend>
    <c:plotVisOnly val="1"/>
    <c:dispBlanksAs val="zero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lbuh\Music\Desktop\Таня\стела Верхнеказымский\SAM_1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33123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27584" y="188640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бюджета  сельского поселения Верхнеказымский за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 месяцев 2017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Glbuh\Music\Desktop\Таня\стела Верхнеказымский\SAM_19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3573016"/>
            <a:ext cx="4248472" cy="3096344"/>
          </a:xfrm>
          <a:prstGeom prst="rect">
            <a:avLst/>
          </a:prstGeom>
          <a:noFill/>
        </p:spPr>
      </p:pic>
      <p:pic>
        <p:nvPicPr>
          <p:cNvPr id="3" name="Picture 5" descr="C:\Users\Glbuh\Music\Desktop\Таня\стела Верхнеказымский\20130821_1107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573016"/>
            <a:ext cx="4464496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147248" cy="6048672"/>
          </a:xfrm>
        </p:spPr>
        <p:txBody>
          <a:bodyPr>
            <a:normAutofit/>
          </a:bodyPr>
          <a:lstStyle/>
          <a:p>
            <a:pPr marL="452628" indent="-342900"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Сельское поселение Верхнеказымский в соответствии с Законом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Ханты-Мансийского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автономного округа – Югры от 25 ноября 2004 года № 63-оз «О статусе и границах муниципальных образований Ханты-Мансийского автономного округа –Югры» является муниципальным образованием Ханты-Мансийского автономного округа –Югры наделенным статусом сельского поселения.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        Формирование бюджета сельского поселения Верхнеказымский  осуществлялось в соответствии с Бюджетным кодексом Российской Федерации от 31 июля 1998 года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145-ФЗ, приказом Министерства финансов Российской Федерации от 01 июля 2013 года № 65н «Об утверждении Указаний о порядке применения бюджетной классификации Российской Федерации», Уставом сельского поселения Верхнеказымский, решением Совета депутатов  сельского поселения Верхнеказымский от 20 ноября 2008 года № 6 «Об утверждении Положения об отдельных вопросах организации и осуществлении бюджетного процесса в сельском поселения Верхнеказымский»,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сельского поселения Верхнеказымский  от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декабря 2017 года № 159 «Об  утверждении отчета об исполнении бюджета сельского поселения Верхнеказымский за  9 месяцев 2017 года».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 доходов сельского поселения Верхнеказымский 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9 месяцев 2017 года (тыс. рублей</a:t>
            </a:r>
            <a:r>
              <a:rPr lang="ru-RU" i="1" dirty="0" smtClean="0">
                <a:solidFill>
                  <a:schemeClr val="tx1"/>
                </a:solidFill>
              </a:rPr>
              <a:t>)</a:t>
            </a:r>
            <a:endParaRPr lang="ru-RU" i="1" dirty="0">
              <a:solidFill>
                <a:schemeClr val="tx1"/>
              </a:solidFill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251520" y="1052736"/>
          <a:ext cx="835292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19256" cy="936104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налоговых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сельского поселения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за 9 месяцев 2017 года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945867391"/>
              </p:ext>
            </p:extLst>
          </p:nvPr>
        </p:nvGraphicFramePr>
        <p:xfrm>
          <a:off x="323528" y="764707"/>
          <a:ext cx="8136904" cy="5886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9495"/>
                <a:gridCol w="1761145"/>
                <a:gridCol w="2376264"/>
              </a:tblGrid>
              <a:tr h="1099790"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9 месяцев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года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69852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физических лиц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11 100,5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863,2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8212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1 517,0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907,3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69852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имущество, в том числе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9872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1135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31,7</a:t>
                      </a:r>
                    </a:p>
                  </a:txBody>
                  <a:tcPr/>
                </a:tc>
              </a:tr>
              <a:tr h="63764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60,6</a:t>
                      </a:r>
                    </a:p>
                  </a:txBody>
                  <a:tcPr/>
                </a:tc>
              </a:tr>
              <a:tr h="636526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налоговые доходы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12 783,1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10 884,2</a:t>
                      </a:r>
                    </a:p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98983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6560" y="260648"/>
            <a:ext cx="8339895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766871653"/>
              </p:ext>
            </p:extLst>
          </p:nvPr>
        </p:nvGraphicFramePr>
        <p:xfrm>
          <a:off x="395537" y="980728"/>
          <a:ext cx="8136903" cy="4867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2387"/>
                <a:gridCol w="2362239"/>
                <a:gridCol w="2012277"/>
              </a:tblGrid>
              <a:tr h="108998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2017 год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за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 месяцев 2017 года 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1813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от использования имущества, находящегося в государственной собственности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592,0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340,9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57127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60,9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03681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неналоговые доходы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673,0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401,8</a:t>
                      </a: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260648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323528" y="116632"/>
            <a:ext cx="8219256" cy="936104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Исполнение неналоговых доходов сельского поселения Верхнеказымский за  9 месяцев</a:t>
            </a:r>
            <a:r>
              <a:rPr kumimoji="0" lang="ru-RU" sz="2000" b="1" i="1" u="none" strike="noStrike" kern="1200" cap="all" spc="0" normalizeH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2017 года </a:t>
            </a:r>
            <a:br>
              <a:rPr kumimoji="0" lang="ru-RU" sz="20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2000" b="1" i="1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753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безвозмездных  поступлений  поселения Верхнеказымский за 9 месяцев  2017 года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843688869"/>
              </p:ext>
            </p:extLst>
          </p:nvPr>
        </p:nvGraphicFramePr>
        <p:xfrm>
          <a:off x="179512" y="1124744"/>
          <a:ext cx="8424936" cy="5400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9041"/>
                <a:gridCol w="2084520"/>
                <a:gridCol w="2171375"/>
              </a:tblGrid>
              <a:tr h="95122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2017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месяцев 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года </a:t>
                      </a: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</a:tr>
              <a:tr h="82664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других бюджетов бюджетной системы Российской Федерации,                </a:t>
                      </a:r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числе: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10 230,8</a:t>
                      </a:r>
                    </a:p>
                    <a:p>
                      <a:pPr algn="ctr" fontAlgn="t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7895</a:t>
                      </a:r>
                    </a:p>
                    <a:p>
                      <a:pPr algn="ctr" fontAlgn="t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6464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выравнивание бюджетной обеспеченности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8 371,1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6 684,5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91388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первичного воинского учета на территориях, где отсутствуют военные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комиссариаты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378,2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378,2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3451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государственную регистрацию актов гражданского состояния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19,5</a:t>
                      </a:r>
                    </a:p>
                    <a:p>
                      <a:pPr algn="ctr" fontAlgn="t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6994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1 403,7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762,8</a:t>
                      </a:r>
                    </a:p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3975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 </a:t>
                      </a:r>
                    </a:p>
                    <a:p>
                      <a:pPr algn="just" fontAlgn="b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4382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5048" y="0"/>
            <a:ext cx="8568952" cy="908720"/>
          </a:xfrm>
        </p:spPr>
        <p:txBody>
          <a:bodyPr>
            <a:noAutofit/>
          </a:bodyPr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расходов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основным мероприятиям МП " Реализация полномочий органов местного самоуправления на 2017-2019 годы" сельского поселения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Верхнеказымский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за 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месяцев 2017 года </a:t>
            </a:r>
            <a:b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57200" y="980728"/>
          <a:ext cx="8147248" cy="5493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lbuh\Music\Desktop\Таня\стела Верхнеказымский\_MGL6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12968" cy="65973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764704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4400</TotalTime>
  <Words>335</Words>
  <Application>Microsoft Office PowerPoint</Application>
  <PresentationFormat>Экран (4:3)</PresentationFormat>
  <Paragraphs>75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Слайд 1</vt:lpstr>
      <vt:lpstr>Слайд 2</vt:lpstr>
      <vt:lpstr>Исполнение  доходов сельского поселения Верхнеказымский               за 9 месяцев 2017 года (тыс. рублей)</vt:lpstr>
      <vt:lpstr>Исполнение налоговых доходов сельского поселения Верхнеказымский за 9 месяцев 2017 года  </vt:lpstr>
      <vt:lpstr>        </vt:lpstr>
      <vt:lpstr>Исполнение безвозмездных  поступлений  поселения Верхнеказымский за 9 месяцев  2017 года </vt:lpstr>
      <vt:lpstr>Исполнение расходов по основным мероприятиям МП " Реализация полномочий органов местного самоуправления на 2017-2019 годы" сельского поселения Верхнеказымский                          за  9 месяцев 2017 года 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Glbuh</dc:creator>
  <cp:lastModifiedBy>Kalmairova</cp:lastModifiedBy>
  <cp:revision>155</cp:revision>
  <dcterms:created xsi:type="dcterms:W3CDTF">2015-06-08T04:38:35Z</dcterms:created>
  <dcterms:modified xsi:type="dcterms:W3CDTF">2018-03-13T11:02:12Z</dcterms:modified>
</cp:coreProperties>
</file>